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56" r:id="rId2"/>
    <p:sldId id="260" r:id="rId3"/>
    <p:sldId id="257" r:id="rId4"/>
    <p:sldId id="258" r:id="rId5"/>
    <p:sldId id="266" r:id="rId6"/>
    <p:sldId id="264" r:id="rId7"/>
    <p:sldId id="268" r:id="rId8"/>
    <p:sldId id="267" r:id="rId9"/>
    <p:sldId id="262" r:id="rId10"/>
    <p:sldId id="269" r:id="rId11"/>
    <p:sldId id="26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6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F9ECA-A367-4992-9CE2-F80962B50F96}" type="datetimeFigureOut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57590-C02F-42BE-B5AC-0A164EE453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35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53E2F6-359B-4ADD-B07B-8877147546CE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59853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0DB2A-20BF-454C-816B-4ACFF12A38F2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5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E8FA6-7507-429A-8734-BF4D7DAEE1E1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42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3DF5E-D45B-4425-911C-7E83CFA7C12F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67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CF7A37-966A-4272-8CC3-49706744E0C1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01483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59A5-2EEA-4F4C-BA7C-A2641E2A7D5F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9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FC5D-EAA3-42C2-93CE-353D42DD3D13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88109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E2BF-9400-48D7-A7DD-F01E1FF1E2F5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55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4F8E-273D-41A7-9897-249D44866CE5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80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A76AF-8E57-444D-BD9F-26DFD00358A2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398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CD27B0-5FC5-41AF-A44C-1A32835D5987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031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0ECFC5D-EAA3-42C2-93CE-353D42DD3D13}" type="datetime1">
              <a:rPr kumimoji="1" lang="ja-JP" altLang="en-US" smtClean="0"/>
              <a:t>2020/6/19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A90072-D6D6-4E9A-879E-E649CB0FD2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568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01A674-5730-4E2D-AB0E-8CAD89228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4641"/>
            <a:ext cx="9144000" cy="2387600"/>
          </a:xfrm>
        </p:spPr>
        <p:txBody>
          <a:bodyPr>
            <a:normAutofit/>
          </a:bodyPr>
          <a:lstStyle/>
          <a:p>
            <a:r>
              <a:rPr kumimoji="1" lang="ja-JP" altLang="en-US" sz="6600" dirty="0"/>
              <a:t>専攻科入試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D27BAFB-1A8C-4713-B5AE-229EA0E01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9632"/>
            <a:ext cx="9144000" cy="1655762"/>
          </a:xfrm>
        </p:spPr>
        <p:txBody>
          <a:bodyPr/>
          <a:lstStyle/>
          <a:p>
            <a:pPr algn="r"/>
            <a:r>
              <a:rPr kumimoji="1" lang="ja-JP" altLang="en-US" dirty="0"/>
              <a:t>情報工学科</a:t>
            </a:r>
            <a:r>
              <a:rPr lang="en-US" altLang="ja-JP" dirty="0"/>
              <a:t>5</a:t>
            </a:r>
            <a:r>
              <a:rPr lang="ja-JP" altLang="en-US" dirty="0"/>
              <a:t>年　</a:t>
            </a:r>
            <a:r>
              <a:rPr kumimoji="1" lang="en-US" altLang="ja-JP" dirty="0"/>
              <a:t>36</a:t>
            </a:r>
            <a:r>
              <a:rPr kumimoji="1" lang="ja-JP" altLang="en-US" dirty="0"/>
              <a:t>番　宮地　香樹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0BB091-0BAA-4A52-B5BD-C9B6ADE6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1</a:t>
            </a:fld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2396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7CF8A4-E771-4581-B4BC-CE6A880B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特別研究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71C1F8-1371-49EE-B12E-A7390442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800" dirty="0"/>
              <a:t>生名フェリーの利用サービス向上と効率化に関する研究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サービス向上：住民サービス（情報）</a:t>
            </a:r>
            <a:endParaRPr lang="en-US" altLang="ja-JP" sz="2800" dirty="0"/>
          </a:p>
          <a:p>
            <a:r>
              <a:rPr lang="ja-JP" altLang="en-US" sz="2800" dirty="0"/>
              <a:t>効率化：職員の手間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データから混雑具合を予測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EB23BB-E5CA-4358-AE87-757BAA17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10</a:t>
            </a:fld>
            <a:endParaRPr kumimoji="1" lang="ja-JP" altLang="en-US" dirty="0"/>
          </a:p>
        </p:txBody>
      </p:sp>
      <p:pic>
        <p:nvPicPr>
          <p:cNvPr id="6" name="図 5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4B76F49B-DB84-411F-A48F-EB83E82CB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61" y="3929118"/>
            <a:ext cx="2726575" cy="272657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DC38797-F540-4941-B8E5-85F861776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076" y="4033027"/>
            <a:ext cx="2518756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8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円弧 33">
            <a:extLst>
              <a:ext uri="{FF2B5EF4-FFF2-40B4-BE49-F238E27FC236}">
                <a16:creationId xmlns:a16="http://schemas.microsoft.com/office/drawing/2014/main" id="{C3F11D07-363C-496A-BC01-54B1CF049ECF}"/>
              </a:ext>
            </a:extLst>
          </p:cNvPr>
          <p:cNvSpPr/>
          <p:nvPr/>
        </p:nvSpPr>
        <p:spPr>
          <a:xfrm rot="16885994">
            <a:off x="1777556" y="1991082"/>
            <a:ext cx="4797163" cy="3902675"/>
          </a:xfrm>
          <a:prstGeom prst="arc">
            <a:avLst>
              <a:gd name="adj1" fmla="val 18080106"/>
              <a:gd name="adj2" fmla="val 2096669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725004A-FB3D-4A6D-9C35-DC6BEA64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kumimoji="1" lang="ja-JP" altLang="en-US" dirty="0"/>
              <a:t>特別研究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1DBF23-4A2C-472E-8CA3-6C38DE8DA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272" y="4029109"/>
            <a:ext cx="3004528" cy="1128877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ja-JP" altLang="en-US" sz="4000" dirty="0"/>
              <a:t>立石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9E1187-9789-4C7A-9478-5B5A74D4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>
                <a:solidFill>
                  <a:schemeClr val="tx1"/>
                </a:solidFill>
              </a:rPr>
              <a:t>11</a:t>
            </a:fld>
            <a:endParaRPr kumimoji="1" lang="ja-JP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図 5" descr="デスクトップパソコンの画面&#10;&#10;自動的に生成された説明">
            <a:extLst>
              <a:ext uri="{FF2B5EF4-FFF2-40B4-BE49-F238E27FC236}">
                <a16:creationId xmlns:a16="http://schemas.microsoft.com/office/drawing/2014/main" id="{7883A6BD-80A3-4A48-BA17-890B8D295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28" y="1700014"/>
            <a:ext cx="2054629" cy="2054629"/>
          </a:xfrm>
          <a:prstGeom prst="rect">
            <a:avLst/>
          </a:prstGeom>
        </p:spPr>
      </p:pic>
      <p:sp>
        <p:nvSpPr>
          <p:cNvPr id="7" name="円弧 6">
            <a:extLst>
              <a:ext uri="{FF2B5EF4-FFF2-40B4-BE49-F238E27FC236}">
                <a16:creationId xmlns:a16="http://schemas.microsoft.com/office/drawing/2014/main" id="{8D073478-1189-4A44-AD39-1040BE7A9B8D}"/>
              </a:ext>
            </a:extLst>
          </p:cNvPr>
          <p:cNvSpPr/>
          <p:nvPr/>
        </p:nvSpPr>
        <p:spPr>
          <a:xfrm>
            <a:off x="-2346729" y="2408066"/>
            <a:ext cx="7762701" cy="8899868"/>
          </a:xfrm>
          <a:prstGeom prst="arc">
            <a:avLst>
              <a:gd name="adj1" fmla="val 18080106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>
            <a:extLst>
              <a:ext uri="{FF2B5EF4-FFF2-40B4-BE49-F238E27FC236}">
                <a16:creationId xmlns:a16="http://schemas.microsoft.com/office/drawing/2014/main" id="{6756A118-29C8-4E45-B1C9-D58C4095EC54}"/>
              </a:ext>
            </a:extLst>
          </p:cNvPr>
          <p:cNvSpPr/>
          <p:nvPr/>
        </p:nvSpPr>
        <p:spPr>
          <a:xfrm rot="10800000">
            <a:off x="8475749" y="-4449934"/>
            <a:ext cx="7762701" cy="8899868"/>
          </a:xfrm>
          <a:prstGeom prst="arc">
            <a:avLst>
              <a:gd name="adj1" fmla="val 16328403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DF31DA8D-3621-4E31-A8CD-2CFD00AB732B}"/>
              </a:ext>
            </a:extLst>
          </p:cNvPr>
          <p:cNvSpPr txBox="1">
            <a:spLocks/>
          </p:cNvSpPr>
          <p:nvPr/>
        </p:nvSpPr>
        <p:spPr>
          <a:xfrm>
            <a:off x="8768618" y="121361"/>
            <a:ext cx="3004528" cy="1128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ja-JP" altLang="en-US" dirty="0"/>
              <a:t>　</a:t>
            </a:r>
            <a:r>
              <a:rPr lang="ja-JP" altLang="en-US" sz="4000" dirty="0"/>
              <a:t>因島</a:t>
            </a:r>
            <a:endParaRPr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E9E8489-0C0A-4538-BD09-B815B6D35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8772" flipH="1">
            <a:off x="6379215" y="2248481"/>
            <a:ext cx="2193076" cy="184988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523FDAB-D5E1-44CD-B48E-C2DCED21A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97" y="4427611"/>
            <a:ext cx="473109" cy="47310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8D47CE9D-E060-4895-A84B-97663B71A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72736" y="833566"/>
            <a:ext cx="463410" cy="47310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4BA7A7B-5E6A-43B0-AE7D-000F5327E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541" y="5037953"/>
            <a:ext cx="2264861" cy="1697883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DA446CD-9305-4F91-A6BE-ADEBEB49A795}"/>
              </a:ext>
            </a:extLst>
          </p:cNvPr>
          <p:cNvGrpSpPr/>
          <p:nvPr/>
        </p:nvGrpSpPr>
        <p:grpSpPr>
          <a:xfrm>
            <a:off x="8995210" y="1403350"/>
            <a:ext cx="1275672" cy="938375"/>
            <a:chOff x="4972728" y="368300"/>
            <a:chExt cx="1275672" cy="938375"/>
          </a:xfrm>
        </p:grpSpPr>
        <p:sp>
          <p:nvSpPr>
            <p:cNvPr id="20" name="楕円 19">
              <a:extLst>
                <a:ext uri="{FF2B5EF4-FFF2-40B4-BE49-F238E27FC236}">
                  <a16:creationId xmlns:a16="http://schemas.microsoft.com/office/drawing/2014/main" id="{2CD5368F-386F-4547-8482-9BCDD6579ED2}"/>
                </a:ext>
              </a:extLst>
            </p:cNvPr>
            <p:cNvSpPr/>
            <p:nvPr/>
          </p:nvSpPr>
          <p:spPr>
            <a:xfrm>
              <a:off x="5029200" y="368300"/>
              <a:ext cx="1066800" cy="9383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コンテンツ プレースホルダー 2">
              <a:extLst>
                <a:ext uri="{FF2B5EF4-FFF2-40B4-BE49-F238E27FC236}">
                  <a16:creationId xmlns:a16="http://schemas.microsoft.com/office/drawing/2014/main" id="{18FD6E07-565A-4808-970F-2720BDA8F7D1}"/>
                </a:ext>
              </a:extLst>
            </p:cNvPr>
            <p:cNvSpPr txBox="1">
              <a:spLocks/>
            </p:cNvSpPr>
            <p:nvPr/>
          </p:nvSpPr>
          <p:spPr>
            <a:xfrm>
              <a:off x="4972728" y="524147"/>
              <a:ext cx="1275672" cy="7260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Franklin Gothic Book" panose="020B0503020102020204" pitchFamily="34" charset="0"/>
                <a:buNone/>
              </a:pPr>
              <a:r>
                <a:rPr lang="ja-JP" altLang="en-US" dirty="0"/>
                <a:t>　</a:t>
              </a:r>
              <a:r>
                <a:rPr lang="en-US" altLang="ja-JP" sz="4000" dirty="0"/>
                <a:t>AP</a:t>
              </a:r>
              <a:endParaRPr lang="en-US" altLang="ja-JP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C0855867-7B12-4F35-A40A-818A731D9D81}"/>
              </a:ext>
            </a:extLst>
          </p:cNvPr>
          <p:cNvGrpSpPr/>
          <p:nvPr/>
        </p:nvGrpSpPr>
        <p:grpSpPr>
          <a:xfrm>
            <a:off x="7200077" y="3942420"/>
            <a:ext cx="1275672" cy="938375"/>
            <a:chOff x="4972728" y="368300"/>
            <a:chExt cx="1275672" cy="938375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C8DCE554-4D0F-4A9D-A8FD-AF1FB04B8E44}"/>
                </a:ext>
              </a:extLst>
            </p:cNvPr>
            <p:cNvSpPr/>
            <p:nvPr/>
          </p:nvSpPr>
          <p:spPr>
            <a:xfrm>
              <a:off x="5029200" y="368300"/>
              <a:ext cx="1066800" cy="9383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コンテンツ プレースホルダー 2">
              <a:extLst>
                <a:ext uri="{FF2B5EF4-FFF2-40B4-BE49-F238E27FC236}">
                  <a16:creationId xmlns:a16="http://schemas.microsoft.com/office/drawing/2014/main" id="{4A64A2F4-4A32-4D7A-8630-13296EBAA4B1}"/>
                </a:ext>
              </a:extLst>
            </p:cNvPr>
            <p:cNvSpPr txBox="1">
              <a:spLocks/>
            </p:cNvSpPr>
            <p:nvPr/>
          </p:nvSpPr>
          <p:spPr>
            <a:xfrm>
              <a:off x="4972728" y="524147"/>
              <a:ext cx="1275672" cy="7260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Franklin Gothic Book" panose="020B0503020102020204" pitchFamily="34" charset="0"/>
                <a:buNone/>
              </a:pPr>
              <a:r>
                <a:rPr lang="ja-JP" altLang="en-US" dirty="0"/>
                <a:t>　</a:t>
              </a:r>
              <a:r>
                <a:rPr lang="en-US" altLang="ja-JP" sz="4000" dirty="0"/>
                <a:t>AP</a:t>
              </a:r>
              <a:endParaRPr lang="en-US" altLang="ja-JP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B6C87B5-A165-4878-8627-1BAF29B581C3}"/>
              </a:ext>
            </a:extLst>
          </p:cNvPr>
          <p:cNvGrpSpPr/>
          <p:nvPr/>
        </p:nvGrpSpPr>
        <p:grpSpPr>
          <a:xfrm>
            <a:off x="2712128" y="3285455"/>
            <a:ext cx="1275672" cy="938375"/>
            <a:chOff x="4972728" y="368300"/>
            <a:chExt cx="1275672" cy="938375"/>
          </a:xfrm>
        </p:grpSpPr>
        <p:sp>
          <p:nvSpPr>
            <p:cNvPr id="27" name="楕円 26">
              <a:extLst>
                <a:ext uri="{FF2B5EF4-FFF2-40B4-BE49-F238E27FC236}">
                  <a16:creationId xmlns:a16="http://schemas.microsoft.com/office/drawing/2014/main" id="{1A27030D-B9CA-49C6-947B-AB2CD9D512F8}"/>
                </a:ext>
              </a:extLst>
            </p:cNvPr>
            <p:cNvSpPr/>
            <p:nvPr/>
          </p:nvSpPr>
          <p:spPr>
            <a:xfrm>
              <a:off x="5029200" y="368300"/>
              <a:ext cx="1066800" cy="9383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コンテンツ プレースホルダー 2">
              <a:extLst>
                <a:ext uri="{FF2B5EF4-FFF2-40B4-BE49-F238E27FC236}">
                  <a16:creationId xmlns:a16="http://schemas.microsoft.com/office/drawing/2014/main" id="{C0F1C444-2B1E-4414-8C93-5AED77E1E224}"/>
                </a:ext>
              </a:extLst>
            </p:cNvPr>
            <p:cNvSpPr txBox="1">
              <a:spLocks/>
            </p:cNvSpPr>
            <p:nvPr/>
          </p:nvSpPr>
          <p:spPr>
            <a:xfrm>
              <a:off x="4972728" y="524147"/>
              <a:ext cx="1275672" cy="7260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kumimoji="1"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kumimoji="1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Franklin Gothic Book" panose="020B0503020102020204" pitchFamily="34" charset="0"/>
                <a:buNone/>
              </a:pPr>
              <a:r>
                <a:rPr lang="ja-JP" altLang="en-US" dirty="0"/>
                <a:t>　</a:t>
              </a:r>
              <a:r>
                <a:rPr lang="en-US" altLang="ja-JP" sz="4000" dirty="0"/>
                <a:t>AP</a:t>
              </a:r>
              <a:endParaRPr lang="en-US" altLang="ja-JP" dirty="0"/>
            </a:p>
          </p:txBody>
        </p:sp>
      </p:grp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8910BF0-937D-4346-9657-A1C5098623D8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742151" y="3942420"/>
            <a:ext cx="3514398" cy="46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5459FBD-2B75-4B73-9314-FDD5D7CB230A}"/>
              </a:ext>
            </a:extLst>
          </p:cNvPr>
          <p:cNvCxnSpPr>
            <a:cxnSpLocks/>
          </p:cNvCxnSpPr>
          <p:nvPr/>
        </p:nvCxnSpPr>
        <p:spPr>
          <a:xfrm flipV="1">
            <a:off x="8281703" y="2324812"/>
            <a:ext cx="1141697" cy="2077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コンテンツ プレースホルダー 2">
            <a:extLst>
              <a:ext uri="{FF2B5EF4-FFF2-40B4-BE49-F238E27FC236}">
                <a16:creationId xmlns:a16="http://schemas.microsoft.com/office/drawing/2014/main" id="{DD21CAED-4344-4AD4-97B2-B89A580771F7}"/>
              </a:ext>
            </a:extLst>
          </p:cNvPr>
          <p:cNvSpPr txBox="1">
            <a:spLocks/>
          </p:cNvSpPr>
          <p:nvPr/>
        </p:nvSpPr>
        <p:spPr>
          <a:xfrm>
            <a:off x="4011877" y="1363744"/>
            <a:ext cx="3004528" cy="1128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ja-JP" altLang="en-US" dirty="0"/>
              <a:t>　</a:t>
            </a:r>
            <a:r>
              <a:rPr lang="ja-JP" altLang="en-US" sz="3200" dirty="0"/>
              <a:t>確認可能</a:t>
            </a:r>
            <a:endParaRPr lang="en-US" altLang="ja-JP" dirty="0"/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C3FCA980-9DE4-41C0-BB66-793A58441A79}"/>
              </a:ext>
            </a:extLst>
          </p:cNvPr>
          <p:cNvSpPr txBox="1">
            <a:spLocks/>
          </p:cNvSpPr>
          <p:nvPr/>
        </p:nvSpPr>
        <p:spPr>
          <a:xfrm>
            <a:off x="8852551" y="5729123"/>
            <a:ext cx="4558115" cy="1128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sz="2800" dirty="0"/>
              <a:t>AP : Access Point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800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F11AD0-CB6D-4E56-8207-59B4ACEA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ECE722-96AB-4F6A-A391-2E4721903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57400"/>
            <a:ext cx="9990306" cy="4114800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志望動機</a:t>
            </a:r>
            <a:endParaRPr lang="en-US" altLang="ja-JP" sz="2800" dirty="0"/>
          </a:p>
          <a:p>
            <a:pPr marL="0" indent="0">
              <a:buNone/>
            </a:pPr>
            <a:r>
              <a:rPr kumimoji="1" lang="ja-JP" altLang="en-US" sz="2400" dirty="0"/>
              <a:t>　勉強を積極的に行い、自分を成長させたい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r>
              <a:rPr kumimoji="1" lang="ja-JP" altLang="en-US" sz="2800" dirty="0"/>
              <a:t>卒業研究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400" dirty="0"/>
              <a:t>　画像処理による立石港待機レーンの混雑量計測システムの開発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kumimoji="1" lang="ja-JP" altLang="en-US" sz="2800" dirty="0"/>
              <a:t>特別研究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400" dirty="0"/>
              <a:t>　生名フェリーの利用サービス向上と効率化に関する研究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21E99A-DEE8-435B-8DDA-705CB682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607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790557-7CB0-42E3-A585-21BBDACA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26DA22-B0B1-4454-8D98-2979F5F06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志望動機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1800" dirty="0"/>
          </a:p>
          <a:p>
            <a:r>
              <a:rPr lang="ja-JP" altLang="en-US" sz="2800" dirty="0"/>
              <a:t>専攻科への抱負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kumimoji="1" lang="ja-JP" altLang="en-US" sz="2800" dirty="0"/>
              <a:t>現在の研究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en-US" altLang="ja-JP" sz="1800" dirty="0"/>
          </a:p>
          <a:p>
            <a:r>
              <a:rPr lang="ja-JP" altLang="en-US" sz="2800" dirty="0"/>
              <a:t>特別研究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2C840A-83C9-44B4-8D06-11E20407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2</a:t>
            </a:fld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71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4D672A-72AD-4C71-86FA-49F45ACD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670" y="618729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志望動機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B7D1AE-34F1-42B0-8526-C0D7070C8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u="sng" dirty="0"/>
              <a:t>勉強がしたい</a:t>
            </a:r>
            <a:endParaRPr kumimoji="1" lang="en-US" altLang="ja-JP" sz="3200" u="sng" dirty="0"/>
          </a:p>
          <a:p>
            <a:r>
              <a:rPr lang="ja-JP" altLang="en-US" sz="2800" dirty="0"/>
              <a:t>勉強が好き</a:t>
            </a:r>
            <a:endParaRPr lang="en-US" altLang="ja-JP" sz="2800" dirty="0"/>
          </a:p>
          <a:p>
            <a:endParaRPr lang="en-US" altLang="ja-JP" sz="800" dirty="0"/>
          </a:p>
          <a:p>
            <a:r>
              <a:rPr lang="ja-JP" altLang="en-US" sz="2800" dirty="0"/>
              <a:t>環境の変化が少ない</a:t>
            </a:r>
            <a:endParaRPr lang="en-US" altLang="ja-JP" sz="2800" dirty="0"/>
          </a:p>
          <a:p>
            <a:endParaRPr lang="en-US" altLang="ja-JP" sz="800" dirty="0"/>
          </a:p>
          <a:p>
            <a:r>
              <a:rPr lang="ja-JP" altLang="en-US" sz="2800" dirty="0"/>
              <a:t>新しい分野にチャレンジ（積極性）</a:t>
            </a:r>
            <a:endParaRPr lang="en-US" altLang="ja-JP" sz="2800" dirty="0"/>
          </a:p>
          <a:p>
            <a:pPr marL="0" indent="0">
              <a:buNone/>
            </a:pPr>
            <a:r>
              <a:rPr lang="en-US" altLang="ja-JP" sz="2400" dirty="0"/>
              <a:t>	</a:t>
            </a:r>
            <a:r>
              <a:rPr lang="ja-JP" altLang="en-US" sz="2800" dirty="0"/>
              <a:t>具体的に　　英語・</a:t>
            </a:r>
            <a:r>
              <a:rPr lang="en-US" altLang="ja-JP" sz="2800" dirty="0"/>
              <a:t>ICT</a:t>
            </a:r>
            <a:r>
              <a:rPr lang="ja-JP" altLang="en-US" sz="2800" dirty="0"/>
              <a:t>・画像処理・資格取得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sz="3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AE2A1A-E8E0-4B5C-9EC0-2B5FC5DB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3</a:t>
            </a:fld>
            <a:endParaRPr kumimoji="1" lang="ja-JP" altLang="en-US" sz="16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0BDD951B-6CFD-4EDA-B726-83F3276C1D29}"/>
              </a:ext>
            </a:extLst>
          </p:cNvPr>
          <p:cNvSpPr txBox="1">
            <a:spLocks/>
          </p:cNvSpPr>
          <p:nvPr/>
        </p:nvSpPr>
        <p:spPr>
          <a:xfrm>
            <a:off x="1676400" y="44800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7600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42FE2F-8D41-4073-AAB4-668B7A5D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kumimoji="1" lang="ja-JP" altLang="en-US" dirty="0"/>
              <a:t>専攻科での抱負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88C3CF-6121-4062-AD4B-7ED4884AF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・勉強に積極的に取り組む</a:t>
            </a:r>
            <a:endParaRPr lang="en-US" altLang="ja-JP" sz="3200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 sz="2800" dirty="0"/>
              <a:t>英語　</a:t>
            </a:r>
            <a:r>
              <a:rPr kumimoji="1" lang="en-US" altLang="ja-JP" sz="2800" dirty="0"/>
              <a:t>	TOEIC</a:t>
            </a:r>
            <a:r>
              <a:rPr kumimoji="1" lang="ja-JP" altLang="en-US" sz="2800" dirty="0"/>
              <a:t>で</a:t>
            </a:r>
            <a:r>
              <a:rPr kumimoji="1" lang="en-US" altLang="ja-JP" sz="2800" dirty="0"/>
              <a:t>650</a:t>
            </a:r>
            <a:r>
              <a:rPr kumimoji="1" lang="ja-JP" altLang="en-US" sz="2800" dirty="0"/>
              <a:t>点以上</a:t>
            </a:r>
            <a:endParaRPr kumimoji="1" lang="en-US" altLang="ja-JP" sz="2800" dirty="0"/>
          </a:p>
          <a:p>
            <a:pPr marL="0" indent="0">
              <a:buNone/>
            </a:pPr>
            <a:r>
              <a:rPr lang="en-US" altLang="ja-JP" sz="2800" dirty="0"/>
              <a:t>	</a:t>
            </a:r>
            <a:r>
              <a:rPr lang="ja-JP" altLang="en-US" sz="2800" dirty="0"/>
              <a:t>成績</a:t>
            </a:r>
            <a:r>
              <a:rPr lang="en-US" altLang="ja-JP" sz="2800" dirty="0"/>
              <a:t>		</a:t>
            </a:r>
            <a:r>
              <a:rPr lang="ja-JP" altLang="en-US" sz="2800" dirty="0"/>
              <a:t>順位による評価</a:t>
            </a:r>
            <a:endParaRPr lang="en-US" altLang="ja-JP" sz="2800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sz="3200" dirty="0"/>
              <a:t>・体調管理</a:t>
            </a:r>
            <a:endParaRPr lang="en-US" altLang="ja-JP" sz="3200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6994AF-7FD4-4594-852A-3D01C78F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F9A90072-D6D6-4E9A-879E-E649CB0FD2CC}" type="slidenum">
              <a:rPr kumimoji="1" lang="ja-JP" altLang="en-US" sz="1600" smtClean="0"/>
              <a:t>4</a:t>
            </a:fld>
            <a:endParaRPr kumimoji="1" lang="ja-JP" altLang="en-US" sz="1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8812B76-8E08-4AB6-9211-068FA3253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90" y="1471414"/>
            <a:ext cx="2584393" cy="2584393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9D96F9D7-32D0-4B11-8B93-0AD70775FE98}"/>
              </a:ext>
            </a:extLst>
          </p:cNvPr>
          <p:cNvSpPr txBox="1">
            <a:spLocks/>
          </p:cNvSpPr>
          <p:nvPr/>
        </p:nvSpPr>
        <p:spPr>
          <a:xfrm>
            <a:off x="2026628" y="4864993"/>
            <a:ext cx="8476272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ja-JP" altLang="en-US" dirty="0"/>
              <a:t>　</a:t>
            </a:r>
            <a:r>
              <a:rPr lang="ja-JP" altLang="en-US" sz="2800" dirty="0"/>
              <a:t>エンジニアとしての必須条件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478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F1D1A2-BD77-498F-AFC4-8829E3B6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82" y="3067050"/>
            <a:ext cx="9601200" cy="1485900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訂正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5CBBCD-1256-42AA-B40B-B4D73FF9C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5</a:t>
            </a:fld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003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13D22C-D9E2-4D8D-A6C7-5D19551F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卒業研究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32D29D-C4F6-4664-96A2-0E4236359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492500"/>
          </a:xfrm>
        </p:spPr>
        <p:txBody>
          <a:bodyPr>
            <a:normAutofit lnSpcReduction="10000"/>
          </a:bodyPr>
          <a:lstStyle/>
          <a:p>
            <a:r>
              <a:rPr lang="ja-JP" altLang="en-US" sz="2800" dirty="0"/>
              <a:t>岩城橋の開通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3600" dirty="0"/>
          </a:p>
          <a:p>
            <a:r>
              <a:rPr lang="ja-JP" altLang="en-US" sz="2800" dirty="0"/>
              <a:t>利用客の増加が予測される</a:t>
            </a:r>
            <a:endParaRPr lang="en-US" altLang="ja-JP" sz="2800" dirty="0"/>
          </a:p>
          <a:p>
            <a:endParaRPr lang="en-US" altLang="ja-JP" sz="3600" dirty="0"/>
          </a:p>
          <a:p>
            <a:r>
              <a:rPr lang="ja-JP" altLang="en-US" sz="2800" dirty="0"/>
              <a:t>９月に新しいフェリーを導入</a:t>
            </a:r>
            <a:endParaRPr lang="en-US" altLang="ja-JP" sz="2800" dirty="0"/>
          </a:p>
          <a:p>
            <a:r>
              <a:rPr lang="ja-JP" altLang="en-US" sz="2800" dirty="0"/>
              <a:t>待機レーンの増加</a:t>
            </a:r>
            <a:endParaRPr lang="en-US" altLang="ja-JP" sz="28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5FC33E-27DF-48AC-8D61-CDFCBF46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6</a:t>
            </a:fld>
            <a:endParaRPr kumimoji="1" lang="ja-JP" altLang="en-US" sz="1600" dirty="0"/>
          </a:p>
        </p:txBody>
      </p:sp>
      <p:pic>
        <p:nvPicPr>
          <p:cNvPr id="7" name="図 6" descr="水, 屋外, 自然, ボート が含まれている画像&#10;&#10;自動的に生成された説明">
            <a:extLst>
              <a:ext uri="{FF2B5EF4-FFF2-40B4-BE49-F238E27FC236}">
                <a16:creationId xmlns:a16="http://schemas.microsoft.com/office/drawing/2014/main" id="{553A9156-80FE-42F9-9381-E2C0021AE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23" y="309559"/>
            <a:ext cx="4743648" cy="2697950"/>
          </a:xfrm>
          <a:prstGeom prst="rect">
            <a:avLst/>
          </a:prstGeom>
        </p:spPr>
      </p:pic>
      <p:pic>
        <p:nvPicPr>
          <p:cNvPr id="9" name="図 8" descr="屋外, 水, 座る, 眺め が含まれている画像&#10;&#10;自動的に生成された説明">
            <a:extLst>
              <a:ext uri="{FF2B5EF4-FFF2-40B4-BE49-F238E27FC236}">
                <a16:creationId xmlns:a16="http://schemas.microsoft.com/office/drawing/2014/main" id="{A90CC633-C805-47E6-85F7-D7DAA6D4B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23" y="3121809"/>
            <a:ext cx="4526953" cy="3395215"/>
          </a:xfrm>
          <a:prstGeom prst="rect">
            <a:avLst/>
          </a:prstGeom>
        </p:spPr>
      </p:pic>
      <p:sp>
        <p:nvSpPr>
          <p:cNvPr id="10" name="矢印: 下 9">
            <a:extLst>
              <a:ext uri="{FF2B5EF4-FFF2-40B4-BE49-F238E27FC236}">
                <a16:creationId xmlns:a16="http://schemas.microsoft.com/office/drawing/2014/main" id="{D6E71187-9DA1-4EFD-8C51-9ACD4A6EA864}"/>
              </a:ext>
            </a:extLst>
          </p:cNvPr>
          <p:cNvSpPr/>
          <p:nvPr/>
        </p:nvSpPr>
        <p:spPr>
          <a:xfrm>
            <a:off x="2451100" y="2766209"/>
            <a:ext cx="596900" cy="48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06D18199-FACC-485F-90DB-D01EAC417C5D}"/>
              </a:ext>
            </a:extLst>
          </p:cNvPr>
          <p:cNvSpPr/>
          <p:nvPr/>
        </p:nvSpPr>
        <p:spPr>
          <a:xfrm>
            <a:off x="2451100" y="3911600"/>
            <a:ext cx="596900" cy="48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9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7ABF4B-729A-4CC2-AFD6-2A53897B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卒業研究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A29A2B-F609-4CE4-AE49-589A032F9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67386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ソフトウェア面での支援</a:t>
            </a:r>
            <a:endParaRPr lang="en-US" altLang="ja-JP" sz="2800" dirty="0"/>
          </a:p>
          <a:p>
            <a:endParaRPr lang="en-US" altLang="ja-JP" sz="1800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kumimoji="1"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kumimoji="1" lang="en-US" altLang="ja-JP" sz="1200" dirty="0"/>
          </a:p>
          <a:p>
            <a:r>
              <a:rPr lang="ja-JP" altLang="en-US" sz="2800" dirty="0"/>
              <a:t>画像処理による立石港待機レーンの混雑量計測システムの開発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E88F0E6-B832-4FC1-B8ED-CBA74A81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7</a:t>
            </a:fld>
            <a:endParaRPr kumimoji="1" lang="ja-JP" altLang="en-US" sz="1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43DCEBE-66C1-4CFC-81C4-A52046B9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22" y="629657"/>
            <a:ext cx="2626292" cy="308408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A92B6B9-ECD3-4503-AE92-238EA2B08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794" y="933450"/>
            <a:ext cx="729174" cy="9906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793FBED-EE48-433F-A3AC-3192D4208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209" y="933450"/>
            <a:ext cx="729174" cy="9906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85514AA-B320-40FC-8F28-1C73EEF8E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427" y="933450"/>
            <a:ext cx="729174" cy="9906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482EC34-97B2-4450-9D4B-B26C3AF3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03" y="933450"/>
            <a:ext cx="729174" cy="9906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48E423C-F5E2-4669-B898-8974FC1E1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060" y="933450"/>
            <a:ext cx="729174" cy="9906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DFA6349-1470-45FB-90F3-BE43D3B48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194" y="2562745"/>
            <a:ext cx="729174" cy="9906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34665DC-412F-46FC-A7E8-C2F4CF7C4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03" y="2558874"/>
            <a:ext cx="729174" cy="9906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A00DE93-2DE0-4312-A0EA-014C4A31F410}"/>
              </a:ext>
            </a:extLst>
          </p:cNvPr>
          <p:cNvSpPr txBox="1"/>
          <p:nvPr/>
        </p:nvSpPr>
        <p:spPr>
          <a:xfrm>
            <a:off x="7975834" y="2718477"/>
            <a:ext cx="933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</a:rPr>
              <a:t>〇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B87C909-CCF4-4ABC-A4A9-8E29C12E9A74}"/>
              </a:ext>
            </a:extLst>
          </p:cNvPr>
          <p:cNvSpPr txBox="1"/>
          <p:nvPr/>
        </p:nvSpPr>
        <p:spPr>
          <a:xfrm>
            <a:off x="7975834" y="1093053"/>
            <a:ext cx="933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rgbClr val="FF0000"/>
                </a:solidFill>
              </a:rPr>
              <a:t>×</a:t>
            </a:r>
            <a:endParaRPr kumimoji="1" lang="ja-JP" altLang="en-US" sz="4800" dirty="0">
              <a:solidFill>
                <a:srgbClr val="FF0000"/>
              </a:solidFill>
            </a:endParaRP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D95E0212-F2E6-4B98-8B7B-0F1ECF28481D}"/>
              </a:ext>
            </a:extLst>
          </p:cNvPr>
          <p:cNvSpPr txBox="1">
            <a:spLocks/>
          </p:cNvSpPr>
          <p:nvPr/>
        </p:nvSpPr>
        <p:spPr>
          <a:xfrm>
            <a:off x="3175234" y="834044"/>
            <a:ext cx="9601200" cy="4167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 dirty="0"/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72C6F871-C16B-49AB-9DE8-F948F3C85A63}"/>
              </a:ext>
            </a:extLst>
          </p:cNvPr>
          <p:cNvSpPr txBox="1">
            <a:spLocks/>
          </p:cNvSpPr>
          <p:nvPr/>
        </p:nvSpPr>
        <p:spPr>
          <a:xfrm>
            <a:off x="1631791" y="3282219"/>
            <a:ext cx="4586950" cy="4167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kumimoji="1"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kumimoji="1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ja-JP" altLang="en-US" sz="2800" dirty="0"/>
              <a:t>住民が混雑度を事前に把握</a:t>
            </a:r>
            <a:endParaRPr lang="en-US" altLang="ja-JP" sz="2800" dirty="0"/>
          </a:p>
          <a:p>
            <a:pPr marL="0" indent="0" algn="ctr">
              <a:buFont typeface="Franklin Gothic Book" panose="020B0503020102020204" pitchFamily="34" charset="0"/>
              <a:buNone/>
            </a:pPr>
            <a:endParaRPr lang="en-US" altLang="ja-JP" sz="1200" dirty="0"/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lang="ja-JP" altLang="en-US" sz="2800" dirty="0"/>
              <a:t>渋滞回避</a:t>
            </a:r>
            <a:endParaRPr lang="en-US" altLang="ja-JP" sz="2800" dirty="0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85B91E8C-2D0F-4E7B-AC90-91CDAA50D9E4}"/>
              </a:ext>
            </a:extLst>
          </p:cNvPr>
          <p:cNvSpPr/>
          <p:nvPr/>
        </p:nvSpPr>
        <p:spPr>
          <a:xfrm>
            <a:off x="3685422" y="3713743"/>
            <a:ext cx="479687" cy="425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40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円弧 37">
            <a:extLst>
              <a:ext uri="{FF2B5EF4-FFF2-40B4-BE49-F238E27FC236}">
                <a16:creationId xmlns:a16="http://schemas.microsoft.com/office/drawing/2014/main" id="{2B30C0E2-7115-4ABF-BDF7-66B364C4C18D}"/>
              </a:ext>
            </a:extLst>
          </p:cNvPr>
          <p:cNvSpPr/>
          <p:nvPr/>
        </p:nvSpPr>
        <p:spPr>
          <a:xfrm rot="16913790">
            <a:off x="8483733" y="3304892"/>
            <a:ext cx="2802165" cy="2879361"/>
          </a:xfrm>
          <a:prstGeom prst="arc">
            <a:avLst>
              <a:gd name="adj1" fmla="val 16200000"/>
              <a:gd name="adj2" fmla="val 31309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0796836-828B-4DCB-85B9-6830DE622206}"/>
              </a:ext>
            </a:extLst>
          </p:cNvPr>
          <p:cNvCxnSpPr>
            <a:cxnSpLocks/>
          </p:cNvCxnSpPr>
          <p:nvPr/>
        </p:nvCxnSpPr>
        <p:spPr>
          <a:xfrm>
            <a:off x="8819444" y="1396959"/>
            <a:ext cx="1829420" cy="12103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6FD191-DD0E-415F-A2E1-4173D14E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卒業研究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A98C929-701C-4915-873D-08A6D224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8</a:t>
            </a:fld>
            <a:endParaRPr kumimoji="1" lang="ja-JP" altLang="en-US" sz="16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EA09F7-B229-4608-B643-50C77891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72" y="3258320"/>
            <a:ext cx="4464333" cy="335306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A548B54-52FF-429B-9451-B2383FEBE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1862657"/>
            <a:ext cx="1041861" cy="1041861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F644911-8983-40DB-B98F-C3008E41C7A1}"/>
              </a:ext>
            </a:extLst>
          </p:cNvPr>
          <p:cNvCxnSpPr>
            <a:cxnSpLocks/>
          </p:cNvCxnSpPr>
          <p:nvPr/>
        </p:nvCxnSpPr>
        <p:spPr>
          <a:xfrm flipV="1">
            <a:off x="4406900" y="1296786"/>
            <a:ext cx="929871" cy="1421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0777E4BB-817E-40E8-B1BB-0C6E55FE66C3}"/>
              </a:ext>
            </a:extLst>
          </p:cNvPr>
          <p:cNvCxnSpPr>
            <a:cxnSpLocks/>
          </p:cNvCxnSpPr>
          <p:nvPr/>
        </p:nvCxnSpPr>
        <p:spPr>
          <a:xfrm>
            <a:off x="5321300" y="1295400"/>
            <a:ext cx="15339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図 15" descr="挿絵, 光 が含まれている画像&#10;&#10;自動的に生成された説明">
            <a:extLst>
              <a:ext uri="{FF2B5EF4-FFF2-40B4-BE49-F238E27FC236}">
                <a16:creationId xmlns:a16="http://schemas.microsoft.com/office/drawing/2014/main" id="{1A0106AB-1311-444E-AFD8-322BA2719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907" y="-530559"/>
            <a:ext cx="2857500" cy="2857500"/>
          </a:xfrm>
          <a:prstGeom prst="rect">
            <a:avLst/>
          </a:prstGeom>
        </p:spPr>
      </p:pic>
      <p:pic>
        <p:nvPicPr>
          <p:cNvPr id="20" name="図 19" descr="コンピュータ, ホワイト, ベッド, 立つ が含まれている画像&#10;&#10;自動的に生成された説明">
            <a:extLst>
              <a:ext uri="{FF2B5EF4-FFF2-40B4-BE49-F238E27FC236}">
                <a16:creationId xmlns:a16="http://schemas.microsoft.com/office/drawing/2014/main" id="{5CE5D656-F719-4ECE-A5BE-2027FB2D6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18768" y="1581448"/>
            <a:ext cx="2871611" cy="247958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AC5B858-3A5C-497C-A1D6-E06834C088C3}"/>
              </a:ext>
            </a:extLst>
          </p:cNvPr>
          <p:cNvSpPr txBox="1"/>
          <p:nvPr/>
        </p:nvSpPr>
        <p:spPr>
          <a:xfrm>
            <a:off x="4641567" y="2464840"/>
            <a:ext cx="4640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一定時間ごとに撮影</a:t>
            </a:r>
            <a:endParaRPr kumimoji="1" lang="en-US" altLang="ja-JP" sz="2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5C51493-3BF7-4456-93FB-F33AF69D4415}"/>
              </a:ext>
            </a:extLst>
          </p:cNvPr>
          <p:cNvSpPr txBox="1"/>
          <p:nvPr/>
        </p:nvSpPr>
        <p:spPr>
          <a:xfrm>
            <a:off x="7629508" y="4586741"/>
            <a:ext cx="287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画像処理</a:t>
            </a:r>
            <a:endParaRPr kumimoji="1" lang="en-US" altLang="ja-JP" sz="2800" dirty="0"/>
          </a:p>
        </p:txBody>
      </p:sp>
      <p:sp>
        <p:nvSpPr>
          <p:cNvPr id="34" name="矢印: 下 33">
            <a:extLst>
              <a:ext uri="{FF2B5EF4-FFF2-40B4-BE49-F238E27FC236}">
                <a16:creationId xmlns:a16="http://schemas.microsoft.com/office/drawing/2014/main" id="{6F9252DC-84F1-415B-8703-9A89DC538CC5}"/>
              </a:ext>
            </a:extLst>
          </p:cNvPr>
          <p:cNvSpPr/>
          <p:nvPr/>
        </p:nvSpPr>
        <p:spPr>
          <a:xfrm>
            <a:off x="8203021" y="5109961"/>
            <a:ext cx="495300" cy="523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AEFFE26-8FA6-4459-8C12-A969BF79E41C}"/>
              </a:ext>
            </a:extLst>
          </p:cNvPr>
          <p:cNvSpPr txBox="1"/>
          <p:nvPr/>
        </p:nvSpPr>
        <p:spPr>
          <a:xfrm>
            <a:off x="7398265" y="5642955"/>
            <a:ext cx="2871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Web</a:t>
            </a:r>
            <a:r>
              <a:rPr kumimoji="1" lang="ja-JP" altLang="en-US" sz="2800" dirty="0"/>
              <a:t>上で公開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1636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14C362-A2BA-4D9E-8851-5EF3907F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卒業研究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6E0593-A060-4AD9-BACE-6AED315F1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200" dirty="0"/>
              <a:t>開発環境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en-US" altLang="ja-JP" sz="2800" dirty="0"/>
              <a:t>Visual Studio Code</a:t>
            </a:r>
          </a:p>
          <a:p>
            <a:pPr marL="0" indent="0">
              <a:buNone/>
            </a:pPr>
            <a:r>
              <a:rPr kumimoji="1" lang="en-US" altLang="ja-JP" sz="2800" dirty="0"/>
              <a:t>Anaconda</a:t>
            </a:r>
          </a:p>
          <a:p>
            <a:pPr marL="0" indent="0">
              <a:buNone/>
            </a:pPr>
            <a:r>
              <a:rPr lang="en-US" altLang="ja-JP" sz="2800" dirty="0"/>
              <a:t>Ubuntu</a:t>
            </a:r>
          </a:p>
          <a:p>
            <a:r>
              <a:rPr lang="ja-JP" altLang="en-US" sz="3200" dirty="0"/>
              <a:t>使用言語</a:t>
            </a:r>
            <a:endParaRPr lang="en-US" altLang="ja-JP" sz="3200" dirty="0"/>
          </a:p>
          <a:p>
            <a:pPr marL="0" indent="0">
              <a:buNone/>
            </a:pPr>
            <a:r>
              <a:rPr kumimoji="1" lang="en-US" altLang="ja-JP" sz="2800" dirty="0"/>
              <a:t>Python Open-CV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923030-D589-4E1D-A53A-4BE93BC02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90072-D6D6-4E9A-879E-E649CB0FD2CC}" type="slidenum">
              <a:rPr kumimoji="1" lang="ja-JP" altLang="en-US" sz="1600" smtClean="0"/>
              <a:t>9</a:t>
            </a:fld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4900783"/>
      </p:ext>
    </p:extLst>
  </p:cSld>
  <p:clrMapOvr>
    <a:masterClrMapping/>
  </p:clrMapOvr>
</p:sld>
</file>

<file path=ppt/theme/theme1.xml><?xml version="1.0" encoding="utf-8"?>
<a:theme xmlns:a="http://schemas.openxmlformats.org/drawingml/2006/main" name="トリミング">
  <a:themeElements>
    <a:clrScheme name="トリミン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トリミン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トリミン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TM10001105[[fn=トリミング]]</Template>
  <TotalTime>754</TotalTime>
  <Words>176</Words>
  <Application>Microsoft Office PowerPoint</Application>
  <PresentationFormat>ワイド画面</PresentationFormat>
  <Paragraphs>97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Arial</vt:lpstr>
      <vt:lpstr>Franklin Gothic Book</vt:lpstr>
      <vt:lpstr>トリミング</vt:lpstr>
      <vt:lpstr>専攻科入試</vt:lpstr>
      <vt:lpstr>目次</vt:lpstr>
      <vt:lpstr>志望動機</vt:lpstr>
      <vt:lpstr>専攻科での抱負</vt:lpstr>
      <vt:lpstr>訂正</vt:lpstr>
      <vt:lpstr>卒業研究</vt:lpstr>
      <vt:lpstr>卒業研究</vt:lpstr>
      <vt:lpstr>卒業研究</vt:lpstr>
      <vt:lpstr>卒業研究</vt:lpstr>
      <vt:lpstr>特別研究</vt:lpstr>
      <vt:lpstr>特別研究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専攻科入試</dc:title>
  <dc:creator>I536 宮地 香樹</dc:creator>
  <cp:lastModifiedBy>I536 宮地 香樹</cp:lastModifiedBy>
  <cp:revision>68</cp:revision>
  <dcterms:created xsi:type="dcterms:W3CDTF">2020-06-15T04:52:00Z</dcterms:created>
  <dcterms:modified xsi:type="dcterms:W3CDTF">2020-06-19T05:28:58Z</dcterms:modified>
</cp:coreProperties>
</file>